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5143500" type="screen16x9"/>
  <p:notesSz cx="6858000" cy="9144000"/>
  <p:embeddedFontLst>
    <p:embeddedFont>
      <p:font typeface="Lato" panose="020B0604020202020204" charset="0"/>
      <p:regular r:id="rId16"/>
      <p:bold r:id="rId17"/>
      <p:italic r:id="rId18"/>
      <p:boldItalic r:id="rId19"/>
    </p:embeddedFont>
    <p:embeddedFont>
      <p:font typeface="Montserrat"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7"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6c6aa224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86c6aa224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c77f8f89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c77f8f89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c77f8f89a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c77f8f89a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6c6aa224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6c6aa224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c77f8f89a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c77f8f89a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6c6aa224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6c6aa224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39f0893f1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939f0893f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6c6aa2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6c6aa2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e708dd6d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e708dd6d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rive.google.com/file/d/1SVyKuRNAIQzTFf42zDhotEROHSQh-_iq/vi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drive.google.com/file/d/1rhOpqX8KBRBrBq-VsJxQqE-EMFFbrdED/view"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R-oOEisgIifhD35H-RrBI4UiN77J_KZ0/vie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drive.google.com/file/d/1TX5MHT--pyA-2LwEge8Du-uqjlTArdQR/view"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drive.google.com/file/d/1vIW2c3uLZduobFdUmENA4Q7tx2UTIUck/view"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drive.google.com/file/d/1GcJtCIYVNFCrZ9UdOyTStTTO58JLz5ZZ/vie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drive.google.com/file/d/1VhM0o7V4eDaviWflf53SfT88kAM7qSRk/view"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lonestar.edu/departments/lsconline/ST-D2L_Email_for_StudentsV2.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drive.google.com/file/d/1VKiE4RrPKdoif9dKQPyW44rfq0Z23wlq/view"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m3shRAM6BYi75Fw0hYIhmYNK-5uIf8sj/vie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R-oOEisgIifhD35H-RrBI4UiN77J_KZ0/vie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drive.google.com/file/d/1Hk04UbsX-aIpHyuz69f4mlD2663ZJ0hs/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Email Etiquette</a:t>
            </a:r>
            <a:endParaRPr/>
          </a:p>
        </p:txBody>
      </p:sp>
      <p:sp>
        <p:nvSpPr>
          <p:cNvPr id="135" name="Google Shape;135;p13"/>
          <p:cNvSpPr txBox="1">
            <a:spLocks noGrp="1"/>
          </p:cNvSpPr>
          <p:nvPr>
            <p:ph type="subTitle" idx="1"/>
          </p:nvPr>
        </p:nvSpPr>
        <p:spPr>
          <a:xfrm>
            <a:off x="5083950" y="3594250"/>
            <a:ext cx="3470700" cy="83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Do’s and Don’ts</a:t>
            </a:r>
            <a:endParaRPr sz="1700"/>
          </a:p>
        </p:txBody>
      </p:sp>
      <p:pic>
        <p:nvPicPr>
          <p:cNvPr id="136" name="Google Shape;136;p13" title="Record (online-voice-recorder.com).mp3">
            <a:hlinkClick r:id="rId3"/>
          </p:cNvPr>
          <p:cNvPicPr preferRelativeResize="0"/>
          <p:nvPr/>
        </p:nvPicPr>
        <p:blipFill rotWithShape="1">
          <a:blip r:embed="rId4">
            <a:alphaModFix/>
          </a:blip>
          <a:srcRect l="810550" t="-86750" r="-810550" b="86750"/>
          <a:stretch/>
        </p:blipFill>
        <p:spPr>
          <a:xfrm>
            <a:off x="8823275" y="68075"/>
            <a:ext cx="457200" cy="457200"/>
          </a:xfrm>
          <a:prstGeom prst="rect">
            <a:avLst/>
          </a:prstGeom>
          <a:noFill/>
          <a:ln>
            <a:noFill/>
          </a:ln>
        </p:spPr>
      </p:pic>
      <p:pic>
        <p:nvPicPr>
          <p:cNvPr id="137" name="Google Shape;137;p13" title="Record (online-voice-recorder.com) (1).mp3">
            <a:hlinkClick r:id="rId5"/>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txBox="1">
            <a:spLocks noGrp="1"/>
          </p:cNvSpPr>
          <p:nvPr>
            <p:ph type="title"/>
          </p:nvPr>
        </p:nvSpPr>
        <p:spPr>
          <a:xfrm>
            <a:off x="1297500" y="393750"/>
            <a:ext cx="70389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Correct Email Format</a:t>
            </a:r>
            <a:endParaRPr sz="2300"/>
          </a:p>
        </p:txBody>
      </p:sp>
      <p:sp>
        <p:nvSpPr>
          <p:cNvPr id="208" name="Google Shape;208;p22"/>
          <p:cNvSpPr txBox="1">
            <a:spLocks noGrp="1"/>
          </p:cNvSpPr>
          <p:nvPr>
            <p:ph type="body" idx="1"/>
          </p:nvPr>
        </p:nvSpPr>
        <p:spPr>
          <a:xfrm>
            <a:off x="1133470" y="954449"/>
            <a:ext cx="7038900" cy="396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Subject:  English 1301 2858 Research Paper Sources </a:t>
            </a:r>
            <a:endParaRPr sz="1800"/>
          </a:p>
          <a:p>
            <a:pPr marL="0" lvl="0" indent="0" algn="l" rtl="0">
              <a:spcBef>
                <a:spcPts val="1600"/>
              </a:spcBef>
              <a:spcAft>
                <a:spcPts val="0"/>
              </a:spcAft>
              <a:buNone/>
            </a:pPr>
            <a:r>
              <a:rPr lang="en" sz="1800"/>
              <a:t>Dear Professor James,</a:t>
            </a:r>
            <a:endParaRPr sz="1800"/>
          </a:p>
          <a:p>
            <a:pPr marL="0" lvl="0" indent="0" algn="l" rtl="0">
              <a:spcBef>
                <a:spcPts val="1600"/>
              </a:spcBef>
              <a:spcAft>
                <a:spcPts val="0"/>
              </a:spcAft>
              <a:buNone/>
            </a:pPr>
            <a:r>
              <a:rPr lang="en" sz="1800"/>
              <a:t>I am seeking clarification regarding the Research Paper assignment. How recent do my sources need to be? Also, are you looking for a specific kind of source, like  journals, magazines, or newspaper articles? Thank you in advance.</a:t>
            </a:r>
            <a:endParaRPr sz="1800"/>
          </a:p>
          <a:p>
            <a:pPr marL="0" lvl="0" indent="0" algn="l" rtl="0">
              <a:spcBef>
                <a:spcPts val="1600"/>
              </a:spcBef>
              <a:spcAft>
                <a:spcPts val="0"/>
              </a:spcAft>
              <a:buNone/>
            </a:pPr>
            <a:r>
              <a:rPr lang="en" sz="1800"/>
              <a:t>Sincerely,</a:t>
            </a:r>
            <a:endParaRPr sz="1800"/>
          </a:p>
          <a:p>
            <a:pPr marL="0" lvl="0" indent="0" algn="l" rtl="0">
              <a:spcBef>
                <a:spcPts val="1600"/>
              </a:spcBef>
              <a:spcAft>
                <a:spcPts val="0"/>
              </a:spcAft>
              <a:buNone/>
            </a:pPr>
            <a:r>
              <a:rPr lang="en" sz="1800"/>
              <a:t>Jane Smith </a:t>
            </a:r>
            <a:r>
              <a:rPr lang="en" sz="1400"/>
              <a:t>Student ID #0123456 </a:t>
            </a:r>
            <a:endParaRPr sz="1400"/>
          </a:p>
          <a:p>
            <a:pPr marL="0" lvl="0" indent="0" algn="l" rtl="0">
              <a:spcBef>
                <a:spcPts val="1600"/>
              </a:spcBef>
              <a:spcAft>
                <a:spcPts val="1600"/>
              </a:spcAft>
              <a:buNone/>
            </a:pPr>
            <a:r>
              <a:rPr lang="en" sz="1800"/>
              <a:t> </a:t>
            </a:r>
            <a:endParaRPr sz="1800"/>
          </a:p>
        </p:txBody>
      </p:sp>
      <p:pic>
        <p:nvPicPr>
          <p:cNvPr id="209" name="Google Shape;209;p22" title="Record (online-voice-recorder.com) (8).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2367250" y="213852"/>
            <a:ext cx="6776700" cy="5751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Importance of Email Etiquette</a:t>
            </a:r>
            <a:endParaRPr dirty="0"/>
          </a:p>
        </p:txBody>
      </p:sp>
      <p:sp>
        <p:nvSpPr>
          <p:cNvPr id="143" name="Google Shape;143;p14"/>
          <p:cNvSpPr txBox="1">
            <a:spLocks noGrp="1"/>
          </p:cNvSpPr>
          <p:nvPr>
            <p:ph type="body" idx="1"/>
          </p:nvPr>
        </p:nvSpPr>
        <p:spPr>
          <a:xfrm>
            <a:off x="2255700" y="789039"/>
            <a:ext cx="6829200" cy="4354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t>-How you interact with faculty members and professors over email is very important.</a:t>
            </a:r>
            <a:endParaRPr sz="1900" dirty="0"/>
          </a:p>
          <a:p>
            <a:pPr marL="0" lvl="0" indent="0" algn="l" rtl="0">
              <a:spcBef>
                <a:spcPts val="1600"/>
              </a:spcBef>
              <a:spcAft>
                <a:spcPts val="0"/>
              </a:spcAft>
              <a:buNone/>
            </a:pPr>
            <a:r>
              <a:rPr lang="en" sz="1900" dirty="0"/>
              <a:t>-The way you compose an email can determine how the person responds. </a:t>
            </a:r>
            <a:endParaRPr sz="1900" dirty="0"/>
          </a:p>
          <a:p>
            <a:pPr marL="0" lvl="0" indent="0" algn="l" rtl="0">
              <a:spcBef>
                <a:spcPts val="1600"/>
              </a:spcBef>
              <a:spcAft>
                <a:spcPts val="0"/>
              </a:spcAft>
              <a:buNone/>
            </a:pPr>
            <a:r>
              <a:rPr lang="en" sz="1900" dirty="0"/>
              <a:t>-There are many elements necessary to create a business-like email.</a:t>
            </a:r>
            <a:endParaRPr sz="1900" dirty="0"/>
          </a:p>
          <a:p>
            <a:pPr marL="0" lvl="0" indent="0" algn="l" rtl="0">
              <a:spcBef>
                <a:spcPts val="1600"/>
              </a:spcBef>
              <a:spcAft>
                <a:spcPts val="0"/>
              </a:spcAft>
              <a:buNone/>
            </a:pPr>
            <a:r>
              <a:rPr lang="en" sz="1900" dirty="0"/>
              <a:t>-You should always check your syllabus to make sure your </a:t>
            </a:r>
            <a:r>
              <a:rPr lang="en-US" sz="1900" dirty="0"/>
              <a:t>emails to your </a:t>
            </a:r>
            <a:r>
              <a:rPr lang="en" sz="1900" dirty="0"/>
              <a:t>professor </a:t>
            </a:r>
            <a:r>
              <a:rPr lang="en-US" sz="1900" dirty="0"/>
              <a:t>match his/her </a:t>
            </a:r>
            <a:r>
              <a:rPr lang="en" sz="1900" dirty="0"/>
              <a:t>specific guidelines for emails.</a:t>
            </a:r>
            <a:endParaRPr sz="1900" dirty="0"/>
          </a:p>
          <a:p>
            <a:pPr marL="0" lvl="0" indent="0" algn="l" rtl="0">
              <a:spcBef>
                <a:spcPts val="1600"/>
              </a:spcBef>
              <a:spcAft>
                <a:spcPts val="0"/>
              </a:spcAft>
              <a:buNone/>
            </a:pPr>
            <a:r>
              <a:rPr lang="en" sz="1900" dirty="0"/>
              <a:t>-Here are some do’s and don’</a:t>
            </a:r>
            <a:r>
              <a:rPr lang="en-US" sz="1900" dirty="0"/>
              <a:t>t</a:t>
            </a:r>
            <a:r>
              <a:rPr lang="en" sz="1900" dirty="0"/>
              <a:t>s necessary for email etiquette.   </a:t>
            </a:r>
            <a:endParaRPr sz="1900" dirty="0"/>
          </a:p>
          <a:p>
            <a:pPr marL="0" lvl="0" indent="0" algn="l" rtl="0">
              <a:spcBef>
                <a:spcPts val="1600"/>
              </a:spcBef>
              <a:spcAft>
                <a:spcPts val="1600"/>
              </a:spcAft>
              <a:buNone/>
            </a:pPr>
            <a:r>
              <a:rPr lang="en" sz="1900" dirty="0"/>
              <a:t> </a:t>
            </a:r>
            <a:endParaRPr sz="1900" dirty="0"/>
          </a:p>
        </p:txBody>
      </p:sp>
      <p:pic>
        <p:nvPicPr>
          <p:cNvPr id="144" name="Google Shape;144;p14"/>
          <p:cNvPicPr preferRelativeResize="0"/>
          <p:nvPr/>
        </p:nvPicPr>
        <p:blipFill>
          <a:blip r:embed="rId3">
            <a:alphaModFix/>
          </a:blip>
          <a:stretch>
            <a:fillRect/>
          </a:stretch>
        </p:blipFill>
        <p:spPr>
          <a:xfrm>
            <a:off x="-10312" y="1400250"/>
            <a:ext cx="2193700" cy="1722750"/>
          </a:xfrm>
          <a:prstGeom prst="rect">
            <a:avLst/>
          </a:prstGeom>
          <a:noFill/>
          <a:ln>
            <a:noFill/>
          </a:ln>
        </p:spPr>
      </p:pic>
      <p:pic>
        <p:nvPicPr>
          <p:cNvPr id="145" name="Google Shape;145;p14"/>
          <p:cNvPicPr preferRelativeResize="0"/>
          <p:nvPr/>
        </p:nvPicPr>
        <p:blipFill>
          <a:blip r:embed="rId4">
            <a:alphaModFix/>
          </a:blip>
          <a:stretch>
            <a:fillRect/>
          </a:stretch>
        </p:blipFill>
        <p:spPr>
          <a:xfrm>
            <a:off x="0" y="3210550"/>
            <a:ext cx="2255700" cy="1858500"/>
          </a:xfrm>
          <a:prstGeom prst="rect">
            <a:avLst/>
          </a:prstGeom>
          <a:noFill/>
          <a:ln>
            <a:noFill/>
          </a:ln>
        </p:spPr>
      </p:pic>
      <p:pic>
        <p:nvPicPr>
          <p:cNvPr id="146" name="Google Shape;146;p14" title="Record (online-voice-recorder.com) (2).mp3">
            <a:hlinkClick r:id="rId5"/>
          </p:cNvPr>
          <p:cNvPicPr preferRelativeResize="0"/>
          <p:nvPr/>
        </p:nvPicPr>
        <p:blipFill>
          <a:blip r:embed="rId6">
            <a:alphaModFix/>
          </a:blip>
          <a:stretch>
            <a:fillRect/>
          </a:stretch>
        </p:blipFill>
        <p:spPr>
          <a:xfrm>
            <a:off x="152400" y="152400"/>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5"/>
          <p:cNvSpPr txBox="1">
            <a:spLocks noGrp="1"/>
          </p:cNvSpPr>
          <p:nvPr>
            <p:ph type="title"/>
          </p:nvPr>
        </p:nvSpPr>
        <p:spPr>
          <a:xfrm>
            <a:off x="1921075" y="282200"/>
            <a:ext cx="66555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Do’s</a:t>
            </a:r>
            <a:endParaRPr/>
          </a:p>
        </p:txBody>
      </p:sp>
      <p:sp>
        <p:nvSpPr>
          <p:cNvPr id="152" name="Google Shape;152;p15"/>
          <p:cNvSpPr txBox="1">
            <a:spLocks noGrp="1"/>
          </p:cNvSpPr>
          <p:nvPr>
            <p:ph type="body" idx="1"/>
          </p:nvPr>
        </p:nvSpPr>
        <p:spPr>
          <a:xfrm>
            <a:off x="2007825" y="969675"/>
            <a:ext cx="6801000" cy="417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t>-Make sure to be specific in your subject line. Include what the email is regarding and your specific class with your section number. The section number can be found on your syllabus or on D2L Brightspace where you can see all your current classes listed</a:t>
            </a:r>
            <a:endParaRPr sz="1900" dirty="0"/>
          </a:p>
          <a:p>
            <a:pPr marL="0" lvl="0" indent="0" algn="l" rtl="0">
              <a:spcBef>
                <a:spcPts val="1600"/>
              </a:spcBef>
              <a:spcAft>
                <a:spcPts val="0"/>
              </a:spcAft>
              <a:buNone/>
            </a:pPr>
            <a:r>
              <a:rPr lang="en" sz="1900" dirty="0"/>
              <a:t>-Use a respectful greeting</a:t>
            </a:r>
            <a:endParaRPr sz="1900" dirty="0"/>
          </a:p>
          <a:p>
            <a:pPr marL="0" lvl="0" indent="0" algn="l" rtl="0">
              <a:spcBef>
                <a:spcPts val="1600"/>
              </a:spcBef>
              <a:spcAft>
                <a:spcPts val="0"/>
              </a:spcAft>
              <a:buNone/>
            </a:pPr>
            <a:r>
              <a:rPr lang="en" sz="1900" dirty="0"/>
              <a:t>-Be organized and use a formal tone</a:t>
            </a:r>
            <a:endParaRPr sz="1900" dirty="0"/>
          </a:p>
          <a:p>
            <a:pPr marL="0" lvl="0" indent="0" algn="l" rtl="0">
              <a:spcBef>
                <a:spcPts val="1600"/>
              </a:spcBef>
              <a:spcAft>
                <a:spcPts val="0"/>
              </a:spcAft>
              <a:buNone/>
            </a:pPr>
            <a:r>
              <a:rPr lang="en" sz="1900" dirty="0"/>
              <a:t>-Be clear with your questions</a:t>
            </a:r>
            <a:endParaRPr sz="1900" dirty="0"/>
          </a:p>
          <a:p>
            <a:pPr marL="0" lvl="0" indent="0" algn="l" rtl="0">
              <a:spcBef>
                <a:spcPts val="1600"/>
              </a:spcBef>
              <a:spcAft>
                <a:spcPts val="0"/>
              </a:spcAft>
              <a:buNone/>
            </a:pPr>
            <a:r>
              <a:rPr lang="en" sz="1900" dirty="0"/>
              <a:t>-Be sure to say please and thank you</a:t>
            </a:r>
            <a:endParaRPr sz="1900" dirty="0"/>
          </a:p>
          <a:p>
            <a:pPr marL="0" lvl="0" indent="0" algn="l" rtl="0">
              <a:spcBef>
                <a:spcPts val="1600"/>
              </a:spcBef>
              <a:spcAft>
                <a:spcPts val="0"/>
              </a:spcAft>
              <a:buNone/>
            </a:pPr>
            <a:endParaRPr sz="1900" dirty="0"/>
          </a:p>
          <a:p>
            <a:pPr marL="0" lvl="0" indent="0" algn="l" rtl="0">
              <a:spcBef>
                <a:spcPts val="1600"/>
              </a:spcBef>
              <a:spcAft>
                <a:spcPts val="0"/>
              </a:spcAft>
              <a:buNone/>
            </a:pPr>
            <a:endParaRPr sz="1900" dirty="0"/>
          </a:p>
          <a:p>
            <a:pPr marL="0" lvl="0" indent="0" algn="l" rtl="0">
              <a:spcBef>
                <a:spcPts val="1600"/>
              </a:spcBef>
              <a:spcAft>
                <a:spcPts val="0"/>
              </a:spcAft>
              <a:buNone/>
            </a:pPr>
            <a:endParaRPr sz="1900" dirty="0"/>
          </a:p>
          <a:p>
            <a:pPr marL="0" lvl="0" indent="0" algn="l" rtl="0">
              <a:spcBef>
                <a:spcPts val="1600"/>
              </a:spcBef>
              <a:spcAft>
                <a:spcPts val="0"/>
              </a:spcAft>
              <a:buNone/>
            </a:pPr>
            <a:endParaRPr sz="1900" dirty="0"/>
          </a:p>
          <a:p>
            <a:pPr marL="0" lvl="0" indent="0" algn="l" rtl="0">
              <a:spcBef>
                <a:spcPts val="1600"/>
              </a:spcBef>
              <a:spcAft>
                <a:spcPts val="0"/>
              </a:spcAft>
              <a:buNone/>
            </a:pPr>
            <a:endParaRPr sz="1900" dirty="0"/>
          </a:p>
          <a:p>
            <a:pPr marL="0" lvl="0" indent="0" algn="l" rtl="0">
              <a:spcBef>
                <a:spcPts val="1600"/>
              </a:spcBef>
              <a:spcAft>
                <a:spcPts val="1600"/>
              </a:spcAft>
              <a:buNone/>
            </a:pPr>
            <a:endParaRPr sz="1900" dirty="0"/>
          </a:p>
        </p:txBody>
      </p:sp>
      <p:pic>
        <p:nvPicPr>
          <p:cNvPr id="153" name="Google Shape;153;p15"/>
          <p:cNvPicPr preferRelativeResize="0"/>
          <p:nvPr/>
        </p:nvPicPr>
        <p:blipFill>
          <a:blip r:embed="rId3">
            <a:alphaModFix/>
          </a:blip>
          <a:stretch>
            <a:fillRect/>
          </a:stretch>
        </p:blipFill>
        <p:spPr>
          <a:xfrm>
            <a:off x="0" y="1360700"/>
            <a:ext cx="2007825" cy="1651025"/>
          </a:xfrm>
          <a:prstGeom prst="rect">
            <a:avLst/>
          </a:prstGeom>
          <a:noFill/>
          <a:ln>
            <a:noFill/>
          </a:ln>
        </p:spPr>
      </p:pic>
      <p:pic>
        <p:nvPicPr>
          <p:cNvPr id="154" name="Google Shape;154;p15"/>
          <p:cNvPicPr preferRelativeResize="0"/>
          <p:nvPr/>
        </p:nvPicPr>
        <p:blipFill>
          <a:blip r:embed="rId4">
            <a:alphaModFix/>
          </a:blip>
          <a:stretch>
            <a:fillRect/>
          </a:stretch>
        </p:blipFill>
        <p:spPr>
          <a:xfrm>
            <a:off x="0" y="3074925"/>
            <a:ext cx="2007825" cy="1853850"/>
          </a:xfrm>
          <a:prstGeom prst="rect">
            <a:avLst/>
          </a:prstGeom>
          <a:noFill/>
          <a:ln>
            <a:noFill/>
          </a:ln>
        </p:spPr>
      </p:pic>
      <p:pic>
        <p:nvPicPr>
          <p:cNvPr id="155" name="Google Shape;155;p15" title="Record (online-voice-recorder.com) (3).mp3">
            <a:hlinkClick r:id="rId5"/>
          </p:cNvPr>
          <p:cNvPicPr preferRelativeResize="0"/>
          <p:nvPr/>
        </p:nvPicPr>
        <p:blipFill>
          <a:blip r:embed="rId6">
            <a:alphaModFix/>
          </a:blip>
          <a:stretch>
            <a:fillRect/>
          </a:stretch>
        </p:blipFill>
        <p:spPr>
          <a:xfrm>
            <a:off x="152400" y="152400"/>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2206125" y="152400"/>
            <a:ext cx="6130200" cy="5481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Do’s</a:t>
            </a:r>
            <a:endParaRPr dirty="0"/>
          </a:p>
        </p:txBody>
      </p:sp>
      <p:sp>
        <p:nvSpPr>
          <p:cNvPr id="161" name="Google Shape;161;p16"/>
          <p:cNvSpPr txBox="1">
            <a:spLocks noGrp="1"/>
          </p:cNvSpPr>
          <p:nvPr>
            <p:ph type="body" idx="1"/>
          </p:nvPr>
        </p:nvSpPr>
        <p:spPr>
          <a:xfrm>
            <a:off x="2066725" y="842850"/>
            <a:ext cx="6841500" cy="16717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t>-Conclude with a salutation</a:t>
            </a:r>
            <a:endParaRPr sz="1900" dirty="0"/>
          </a:p>
          <a:p>
            <a:pPr marL="0" lvl="0" indent="0" algn="l" rtl="0">
              <a:spcBef>
                <a:spcPts val="1600"/>
              </a:spcBef>
              <a:spcAft>
                <a:spcPts val="0"/>
              </a:spcAft>
              <a:buNone/>
            </a:pPr>
            <a:r>
              <a:rPr lang="en" sz="1900" dirty="0"/>
              <a:t>-Sign the email with your name - not a nickname</a:t>
            </a:r>
            <a:endParaRPr sz="1900" dirty="0"/>
          </a:p>
          <a:p>
            <a:pPr marL="0" lvl="0" indent="0" algn="l" rtl="0">
              <a:spcBef>
                <a:spcPts val="1600"/>
              </a:spcBef>
              <a:spcAft>
                <a:spcPts val="0"/>
              </a:spcAft>
              <a:buNone/>
            </a:pPr>
            <a:r>
              <a:rPr lang="en" sz="1900" dirty="0"/>
              <a:t>-Include your student ID number found on the back of your</a:t>
            </a:r>
          </a:p>
          <a:p>
            <a:pPr marL="0" lvl="0" indent="0" algn="l" rtl="0">
              <a:spcBef>
                <a:spcPts val="1600"/>
              </a:spcBef>
              <a:spcAft>
                <a:spcPts val="0"/>
              </a:spcAft>
              <a:buNone/>
            </a:pPr>
            <a:r>
              <a:rPr lang="en" sz="1900" dirty="0"/>
              <a:t>   Lone Star student ID</a:t>
            </a:r>
            <a:endParaRPr sz="1900" dirty="0"/>
          </a:p>
        </p:txBody>
      </p:sp>
      <p:pic>
        <p:nvPicPr>
          <p:cNvPr id="162" name="Google Shape;162;p16"/>
          <p:cNvPicPr preferRelativeResize="0"/>
          <p:nvPr/>
        </p:nvPicPr>
        <p:blipFill>
          <a:blip r:embed="rId3">
            <a:alphaModFix/>
          </a:blip>
          <a:stretch>
            <a:fillRect/>
          </a:stretch>
        </p:blipFill>
        <p:spPr>
          <a:xfrm>
            <a:off x="1512075" y="2846438"/>
            <a:ext cx="5977200" cy="2185511"/>
          </a:xfrm>
          <a:prstGeom prst="rect">
            <a:avLst/>
          </a:prstGeom>
          <a:noFill/>
          <a:ln>
            <a:noFill/>
          </a:ln>
        </p:spPr>
      </p:pic>
      <p:pic>
        <p:nvPicPr>
          <p:cNvPr id="163" name="Google Shape;163;p16" title="Record (online-voice-recorder.com) (4).mp3">
            <a:hlinkClick r:id="rId4"/>
          </p:cNvPr>
          <p:cNvPicPr preferRelativeResize="0"/>
          <p:nvPr/>
        </p:nvPicPr>
        <p:blipFill>
          <a:blip r:embed="rId5">
            <a:alphaModFix/>
          </a:blip>
          <a:stretch>
            <a:fillRect/>
          </a:stretch>
        </p:blipFill>
        <p:spPr>
          <a:xfrm>
            <a:off x="152400" y="152400"/>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1551425" y="393750"/>
            <a:ext cx="67851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Don’ts</a:t>
            </a:r>
            <a:endParaRPr/>
          </a:p>
        </p:txBody>
      </p:sp>
      <p:sp>
        <p:nvSpPr>
          <p:cNvPr id="169" name="Google Shape;169;p17"/>
          <p:cNvSpPr txBox="1">
            <a:spLocks noGrp="1"/>
          </p:cNvSpPr>
          <p:nvPr>
            <p:ph type="body" idx="1"/>
          </p:nvPr>
        </p:nvSpPr>
        <p:spPr>
          <a:xfrm>
            <a:off x="1719150" y="922350"/>
            <a:ext cx="7072200" cy="413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-Do not email a professor from any other email except your student  email</a:t>
            </a:r>
            <a:endParaRPr sz="2000" dirty="0"/>
          </a:p>
          <a:p>
            <a:pPr marL="0" lvl="0" indent="0" algn="l" rtl="0">
              <a:spcBef>
                <a:spcPts val="1600"/>
              </a:spcBef>
              <a:spcAft>
                <a:spcPts val="0"/>
              </a:spcAft>
              <a:buNone/>
            </a:pPr>
            <a:r>
              <a:rPr lang="en" sz="2000" dirty="0"/>
              <a:t>-Do not expect them to recognize you just by name</a:t>
            </a:r>
            <a:endParaRPr sz="2000" dirty="0"/>
          </a:p>
          <a:p>
            <a:pPr marL="0" lvl="0" indent="0" algn="l" rtl="0">
              <a:spcBef>
                <a:spcPts val="1600"/>
              </a:spcBef>
              <a:spcAft>
                <a:spcPts val="0"/>
              </a:spcAft>
              <a:buNone/>
            </a:pPr>
            <a:r>
              <a:rPr lang="en" sz="2000" dirty="0"/>
              <a:t>-Do not use texting language or contractions</a:t>
            </a:r>
            <a:endParaRPr sz="2000" dirty="0"/>
          </a:p>
          <a:p>
            <a:pPr marL="0" lvl="0" indent="0" algn="l" rtl="0">
              <a:spcBef>
                <a:spcPts val="1600"/>
              </a:spcBef>
              <a:spcAft>
                <a:spcPts val="0"/>
              </a:spcAft>
              <a:buNone/>
            </a:pPr>
            <a:r>
              <a:rPr lang="en" sz="2000" dirty="0"/>
              <a:t>-Do not sign an email with a nickname</a:t>
            </a:r>
            <a:endParaRPr sz="2000" dirty="0"/>
          </a:p>
          <a:p>
            <a:pPr marL="0" lvl="0" indent="0" algn="l" rtl="0">
              <a:spcBef>
                <a:spcPts val="1600"/>
              </a:spcBef>
              <a:spcAft>
                <a:spcPts val="0"/>
              </a:spcAft>
              <a:buNone/>
            </a:pPr>
            <a:r>
              <a:rPr lang="en" sz="2000" dirty="0"/>
              <a:t>-Do not write a long-winded email</a:t>
            </a:r>
            <a:endParaRPr sz="2000" dirty="0"/>
          </a:p>
          <a:p>
            <a:pPr marL="0" lvl="0" indent="0" algn="l" rtl="0">
              <a:spcBef>
                <a:spcPts val="1600"/>
              </a:spcBef>
              <a:spcAft>
                <a:spcPts val="0"/>
              </a:spcAft>
              <a:buNone/>
            </a:pPr>
            <a:r>
              <a:rPr lang="en" sz="2000" dirty="0"/>
              <a:t>-Do not be vague</a:t>
            </a:r>
            <a:endParaRPr sz="2000" dirty="0"/>
          </a:p>
          <a:p>
            <a:pPr marL="0" lvl="0" indent="0" algn="l" rtl="0">
              <a:spcBef>
                <a:spcPts val="1600"/>
              </a:spcBef>
              <a:spcAft>
                <a:spcPts val="0"/>
              </a:spcAft>
              <a:buNone/>
            </a:pPr>
            <a:r>
              <a:rPr lang="en" sz="2000" dirty="0"/>
              <a:t>-Do not forget to proofread </a:t>
            </a:r>
            <a:endParaRPr sz="2000" dirty="0"/>
          </a:p>
          <a:p>
            <a:pPr marL="0" lvl="0" indent="0" algn="l" rtl="0">
              <a:spcBef>
                <a:spcPts val="1600"/>
              </a:spcBef>
              <a:spcAft>
                <a:spcPts val="0"/>
              </a:spcAft>
              <a:buNone/>
            </a:pPr>
            <a:endParaRPr sz="2000" dirty="0"/>
          </a:p>
          <a:p>
            <a:pPr marL="0" lvl="0" indent="0" algn="l" rtl="0">
              <a:spcBef>
                <a:spcPts val="1600"/>
              </a:spcBef>
              <a:spcAft>
                <a:spcPts val="0"/>
              </a:spcAft>
              <a:buNone/>
            </a:pPr>
            <a:endParaRPr sz="2000" dirty="0"/>
          </a:p>
          <a:p>
            <a:pPr marL="0" lvl="0" indent="0" algn="l" rtl="0">
              <a:spcBef>
                <a:spcPts val="1600"/>
              </a:spcBef>
              <a:spcAft>
                <a:spcPts val="1600"/>
              </a:spcAft>
              <a:buNone/>
            </a:pPr>
            <a:endParaRPr sz="2000" dirty="0"/>
          </a:p>
        </p:txBody>
      </p:sp>
      <p:pic>
        <p:nvPicPr>
          <p:cNvPr id="170" name="Google Shape;170;p17"/>
          <p:cNvPicPr preferRelativeResize="0"/>
          <p:nvPr/>
        </p:nvPicPr>
        <p:blipFill>
          <a:blip r:embed="rId3">
            <a:alphaModFix/>
          </a:blip>
          <a:stretch>
            <a:fillRect/>
          </a:stretch>
        </p:blipFill>
        <p:spPr>
          <a:xfrm>
            <a:off x="0" y="1450100"/>
            <a:ext cx="1611225" cy="1444175"/>
          </a:xfrm>
          <a:prstGeom prst="rect">
            <a:avLst/>
          </a:prstGeom>
          <a:noFill/>
          <a:ln>
            <a:noFill/>
          </a:ln>
        </p:spPr>
      </p:pic>
      <p:pic>
        <p:nvPicPr>
          <p:cNvPr id="171" name="Google Shape;171;p17"/>
          <p:cNvPicPr preferRelativeResize="0"/>
          <p:nvPr/>
        </p:nvPicPr>
        <p:blipFill>
          <a:blip r:embed="rId4">
            <a:alphaModFix/>
          </a:blip>
          <a:stretch>
            <a:fillRect/>
          </a:stretch>
        </p:blipFill>
        <p:spPr>
          <a:xfrm>
            <a:off x="0" y="2819925"/>
            <a:ext cx="1611225" cy="1363325"/>
          </a:xfrm>
          <a:prstGeom prst="rect">
            <a:avLst/>
          </a:prstGeom>
          <a:noFill/>
          <a:ln>
            <a:noFill/>
          </a:ln>
        </p:spPr>
      </p:pic>
      <p:pic>
        <p:nvPicPr>
          <p:cNvPr id="172" name="Google Shape;172;p17" title="Record (online-voice-recorder.com) (5).mp3">
            <a:hlinkClick r:id="rId5"/>
          </p:cNvPr>
          <p:cNvPicPr preferRelativeResize="0"/>
          <p:nvPr/>
        </p:nvPicPr>
        <p:blipFill>
          <a:blip r:embed="rId6">
            <a:alphaModFix/>
          </a:blip>
          <a:stretch>
            <a:fillRect/>
          </a:stretch>
        </p:blipFill>
        <p:spPr>
          <a:xfrm>
            <a:off x="152400" y="152400"/>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1908675" y="393750"/>
            <a:ext cx="64275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D2L Email</a:t>
            </a:r>
            <a:endParaRPr/>
          </a:p>
        </p:txBody>
      </p:sp>
      <p:sp>
        <p:nvSpPr>
          <p:cNvPr id="178" name="Google Shape;178;p18"/>
          <p:cNvSpPr txBox="1">
            <a:spLocks noGrp="1"/>
          </p:cNvSpPr>
          <p:nvPr>
            <p:ph type="body" idx="1"/>
          </p:nvPr>
        </p:nvSpPr>
        <p:spPr>
          <a:xfrm>
            <a:off x="1807335" y="1330724"/>
            <a:ext cx="6353400" cy="337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t>-Make sure to check your syllabus for your </a:t>
            </a:r>
            <a:r>
              <a:rPr lang="en-US" sz="1900" dirty="0"/>
              <a:t>p</a:t>
            </a:r>
            <a:r>
              <a:rPr lang="en" sz="1900" dirty="0"/>
              <a:t>rofessor’s prefer</a:t>
            </a:r>
            <a:r>
              <a:rPr lang="en-US" sz="1900" dirty="0"/>
              <a:t>r</a:t>
            </a:r>
            <a:r>
              <a:rPr lang="en" sz="1900" dirty="0"/>
              <a:t>ed method of communication. </a:t>
            </a:r>
            <a:endParaRPr sz="1900" dirty="0"/>
          </a:p>
          <a:p>
            <a:pPr marL="0" lvl="0" indent="0" algn="l" rtl="0">
              <a:spcBef>
                <a:spcPts val="1600"/>
              </a:spcBef>
              <a:spcAft>
                <a:spcPts val="0"/>
              </a:spcAft>
              <a:buNone/>
            </a:pPr>
            <a:r>
              <a:rPr lang="en" sz="1900" dirty="0"/>
              <a:t>-Your student email address and your D2L email  address are different.</a:t>
            </a:r>
            <a:endParaRPr sz="1900" dirty="0"/>
          </a:p>
          <a:p>
            <a:pPr marL="0" lvl="0" indent="0" algn="l" rtl="0">
              <a:spcBef>
                <a:spcPts val="1600"/>
              </a:spcBef>
              <a:spcAft>
                <a:spcPts val="0"/>
              </a:spcAft>
              <a:buNone/>
            </a:pPr>
            <a:endParaRPr sz="1900" dirty="0"/>
          </a:p>
          <a:p>
            <a:pPr marL="0" lvl="0" indent="0" algn="l" rtl="0">
              <a:spcBef>
                <a:spcPts val="1600"/>
              </a:spcBef>
              <a:spcAft>
                <a:spcPts val="0"/>
              </a:spcAft>
              <a:buNone/>
            </a:pPr>
            <a:r>
              <a:rPr lang="en" sz="1900" dirty="0"/>
              <a:t>-Here is a link that provides step by step instructions </a:t>
            </a:r>
            <a:r>
              <a:rPr lang="en-US" sz="1900" dirty="0"/>
              <a:t>regarding</a:t>
            </a:r>
            <a:r>
              <a:rPr lang="en" sz="1900" dirty="0"/>
              <a:t> how to navigate your D2L email:</a:t>
            </a:r>
            <a:endParaRPr sz="1900" dirty="0"/>
          </a:p>
          <a:p>
            <a:pPr marL="0" lvl="0" indent="0" algn="l" rtl="0">
              <a:spcBef>
                <a:spcPts val="1600"/>
              </a:spcBef>
              <a:spcAft>
                <a:spcPts val="0"/>
              </a:spcAft>
              <a:buNone/>
            </a:pPr>
            <a:r>
              <a:rPr lang="en" sz="1100" u="sng" dirty="0">
                <a:solidFill>
                  <a:schemeClr val="hlink"/>
                </a:solidFill>
                <a:latin typeface="Arial"/>
                <a:ea typeface="Arial"/>
                <a:cs typeface="Arial"/>
                <a:sym typeface="Arial"/>
                <a:hlinkClick r:id="rId3"/>
              </a:rPr>
              <a:t>https://www.lonestar.edu/departments/lsconline/ST-D2L_Email_for_StudentsV2.pdf</a:t>
            </a:r>
            <a:endParaRPr sz="1100" u="sng" dirty="0">
              <a:solidFill>
                <a:schemeClr val="hlink"/>
              </a:solidFill>
              <a:latin typeface="Arial"/>
              <a:ea typeface="Arial"/>
              <a:cs typeface="Arial"/>
              <a:sym typeface="Arial"/>
            </a:endParaRPr>
          </a:p>
          <a:p>
            <a:pPr marL="0" lvl="0" indent="0" algn="l" rtl="0">
              <a:spcBef>
                <a:spcPts val="1200"/>
              </a:spcBef>
              <a:spcAft>
                <a:spcPts val="1600"/>
              </a:spcAft>
              <a:buNone/>
            </a:pPr>
            <a:endParaRPr sz="1900" dirty="0"/>
          </a:p>
        </p:txBody>
      </p:sp>
      <p:pic>
        <p:nvPicPr>
          <p:cNvPr id="179" name="Google Shape;179;p18"/>
          <p:cNvPicPr preferRelativeResize="0"/>
          <p:nvPr/>
        </p:nvPicPr>
        <p:blipFill>
          <a:blip r:embed="rId4">
            <a:alphaModFix/>
          </a:blip>
          <a:stretch>
            <a:fillRect/>
          </a:stretch>
        </p:blipFill>
        <p:spPr>
          <a:xfrm>
            <a:off x="99150" y="1772850"/>
            <a:ext cx="1648400" cy="2465900"/>
          </a:xfrm>
          <a:prstGeom prst="rect">
            <a:avLst/>
          </a:prstGeom>
          <a:noFill/>
          <a:ln>
            <a:noFill/>
          </a:ln>
        </p:spPr>
      </p:pic>
      <p:pic>
        <p:nvPicPr>
          <p:cNvPr id="180" name="Google Shape;180;p18" title="Record (online-voice-recorder.com) (6).mp3">
            <a:hlinkClick r:id="rId5"/>
          </p:cNvPr>
          <p:cNvPicPr preferRelativeResize="0"/>
          <p:nvPr/>
        </p:nvPicPr>
        <p:blipFill>
          <a:blip r:embed="rId6">
            <a:alphaModFix/>
          </a:blip>
          <a:stretch>
            <a:fillRect/>
          </a:stretch>
        </p:blipFill>
        <p:spPr>
          <a:xfrm>
            <a:off x="8313135" y="1069650"/>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1297500" y="393750"/>
            <a:ext cx="70389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Wrong Email Format</a:t>
            </a:r>
            <a:endParaRPr/>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186" name="Google Shape;186;p19"/>
          <p:cNvSpPr txBox="1">
            <a:spLocks noGrp="1"/>
          </p:cNvSpPr>
          <p:nvPr>
            <p:ph type="body" idx="1"/>
          </p:nvPr>
        </p:nvSpPr>
        <p:spPr>
          <a:xfrm>
            <a:off x="1297500" y="954450"/>
            <a:ext cx="7038900" cy="352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Subject: </a:t>
            </a:r>
            <a:r>
              <a:rPr lang="en" sz="1800">
                <a:solidFill>
                  <a:srgbClr val="CC0000"/>
                </a:solidFill>
              </a:rPr>
              <a:t>Hey</a:t>
            </a:r>
            <a:endParaRPr sz="1800">
              <a:solidFill>
                <a:srgbClr val="CC0000"/>
              </a:solidFill>
            </a:endParaRPr>
          </a:p>
          <a:p>
            <a:pPr marL="0" lvl="0" indent="0" algn="l" rtl="0">
              <a:spcBef>
                <a:spcPts val="1600"/>
              </a:spcBef>
              <a:spcAft>
                <a:spcPts val="0"/>
              </a:spcAft>
              <a:buClr>
                <a:srgbClr val="000000"/>
              </a:buClr>
              <a:buSzPts val="1300"/>
              <a:buFont typeface="Arial"/>
              <a:buNone/>
            </a:pPr>
            <a:r>
              <a:rPr lang="en" sz="1900"/>
              <a:t>I am working on our current assignment and </a:t>
            </a:r>
            <a:r>
              <a:rPr lang="en" sz="1900">
                <a:solidFill>
                  <a:srgbClr val="FF0000"/>
                </a:solidFill>
              </a:rPr>
              <a:t>the</a:t>
            </a:r>
            <a:r>
              <a:rPr lang="en" sz="1900" b="1"/>
              <a:t> </a:t>
            </a:r>
            <a:r>
              <a:rPr lang="en" sz="1900">
                <a:solidFill>
                  <a:srgbClr val="FF0000"/>
                </a:solidFill>
              </a:rPr>
              <a:t>syllabus</a:t>
            </a:r>
            <a:r>
              <a:rPr lang="en" sz="1900" b="1"/>
              <a:t> </a:t>
            </a:r>
            <a:r>
              <a:rPr lang="en" sz="1900">
                <a:solidFill>
                  <a:srgbClr val="FF0000"/>
                </a:solidFill>
              </a:rPr>
              <a:t>is</a:t>
            </a:r>
            <a:r>
              <a:rPr lang="en" sz="1900" b="1"/>
              <a:t> </a:t>
            </a:r>
            <a:r>
              <a:rPr lang="en" sz="1900">
                <a:solidFill>
                  <a:srgbClr val="FF0000"/>
                </a:solidFill>
              </a:rPr>
              <a:t>no help</a:t>
            </a:r>
            <a:r>
              <a:rPr lang="en" sz="1900" b="1"/>
              <a:t>.</a:t>
            </a:r>
            <a:r>
              <a:rPr lang="en" sz="1900"/>
              <a:t> What kind of sources do </a:t>
            </a:r>
            <a:r>
              <a:rPr lang="en" sz="1900">
                <a:solidFill>
                  <a:srgbClr val="FF0000"/>
                </a:solidFill>
              </a:rPr>
              <a:t>ya</a:t>
            </a:r>
            <a:r>
              <a:rPr lang="en" sz="1900" b="1"/>
              <a:t> </a:t>
            </a:r>
            <a:r>
              <a:rPr lang="en" sz="1900"/>
              <a:t>want? </a:t>
            </a:r>
            <a:r>
              <a:rPr lang="en" sz="1900">
                <a:solidFill>
                  <a:srgbClr val="FF0000"/>
                </a:solidFill>
              </a:rPr>
              <a:t>A</a:t>
            </a:r>
            <a:r>
              <a:rPr lang="en" sz="1900"/>
              <a:t>nd where do you want me to find them</a:t>
            </a:r>
            <a:r>
              <a:rPr lang="en" sz="1900">
                <a:solidFill>
                  <a:srgbClr val="FF0000"/>
                </a:solidFill>
              </a:rPr>
              <a:t>. </a:t>
            </a:r>
            <a:r>
              <a:rPr lang="en" sz="1900"/>
              <a:t>Hopefully you answer soon.  </a:t>
            </a:r>
            <a:r>
              <a:rPr lang="en" sz="1900">
                <a:solidFill>
                  <a:srgbClr val="FF0000"/>
                </a:solidFill>
              </a:rPr>
              <a:t>By</a:t>
            </a:r>
            <a:r>
              <a:rPr lang="en" sz="1900" b="1"/>
              <a:t> </a:t>
            </a:r>
            <a:r>
              <a:rPr lang="en" sz="1900">
                <a:solidFill>
                  <a:srgbClr val="FF0000"/>
                </a:solidFill>
              </a:rPr>
              <a:t>the</a:t>
            </a:r>
            <a:r>
              <a:rPr lang="en" sz="1900" b="1"/>
              <a:t> </a:t>
            </a:r>
            <a:r>
              <a:rPr lang="en" sz="1900">
                <a:solidFill>
                  <a:srgbClr val="FF0000"/>
                </a:solidFill>
              </a:rPr>
              <a:t>way</a:t>
            </a:r>
            <a:r>
              <a:rPr lang="en" sz="1900" b="1"/>
              <a:t> </a:t>
            </a:r>
            <a:r>
              <a:rPr lang="en" sz="1900">
                <a:solidFill>
                  <a:srgbClr val="FF0000"/>
                </a:solidFill>
              </a:rPr>
              <a:t>I</a:t>
            </a:r>
            <a:r>
              <a:rPr lang="en" sz="1900" b="1"/>
              <a:t> </a:t>
            </a:r>
            <a:r>
              <a:rPr lang="en" sz="1900">
                <a:solidFill>
                  <a:srgbClr val="FF0000"/>
                </a:solidFill>
              </a:rPr>
              <a:t>only</a:t>
            </a:r>
            <a:r>
              <a:rPr lang="en" sz="1900" b="1">
                <a:highlight>
                  <a:srgbClr val="F9CB9C"/>
                </a:highlight>
              </a:rPr>
              <a:t> </a:t>
            </a:r>
            <a:r>
              <a:rPr lang="en" sz="1900">
                <a:solidFill>
                  <a:srgbClr val="FF0000"/>
                </a:solidFill>
              </a:rPr>
              <a:t>have</a:t>
            </a:r>
            <a:r>
              <a:rPr lang="en" sz="1900" b="1"/>
              <a:t> </a:t>
            </a:r>
            <a:r>
              <a:rPr lang="en" sz="1900">
                <a:solidFill>
                  <a:srgbClr val="FF0000"/>
                </a:solidFill>
              </a:rPr>
              <a:t>a</a:t>
            </a:r>
            <a:r>
              <a:rPr lang="en" sz="1900" b="1"/>
              <a:t> </a:t>
            </a:r>
            <a:r>
              <a:rPr lang="en" sz="1900">
                <a:solidFill>
                  <a:srgbClr val="FF0000"/>
                </a:solidFill>
              </a:rPr>
              <a:t>few</a:t>
            </a:r>
            <a:r>
              <a:rPr lang="en" sz="1900" b="1"/>
              <a:t> </a:t>
            </a:r>
            <a:r>
              <a:rPr lang="en" sz="1900">
                <a:solidFill>
                  <a:srgbClr val="FF0000"/>
                </a:solidFill>
              </a:rPr>
              <a:t>days</a:t>
            </a:r>
            <a:r>
              <a:rPr lang="en" sz="1900" b="1"/>
              <a:t> </a:t>
            </a:r>
            <a:r>
              <a:rPr lang="en" sz="1900">
                <a:solidFill>
                  <a:srgbClr val="FF0000"/>
                </a:solidFill>
              </a:rPr>
              <a:t>to</a:t>
            </a:r>
            <a:r>
              <a:rPr lang="en" sz="1900" b="1"/>
              <a:t> </a:t>
            </a:r>
            <a:r>
              <a:rPr lang="en" sz="1900">
                <a:solidFill>
                  <a:srgbClr val="FF0000"/>
                </a:solidFill>
              </a:rPr>
              <a:t>finish</a:t>
            </a:r>
            <a:r>
              <a:rPr lang="en" sz="1900" b="1"/>
              <a:t> </a:t>
            </a:r>
            <a:r>
              <a:rPr lang="en" sz="1900">
                <a:solidFill>
                  <a:srgbClr val="FF0000"/>
                </a:solidFill>
              </a:rPr>
              <a:t>it!</a:t>
            </a:r>
            <a:r>
              <a:rPr lang="en" sz="1900" b="1"/>
              <a:t> 😀</a:t>
            </a:r>
            <a:endParaRPr sz="1900">
              <a:solidFill>
                <a:srgbClr val="FF0000"/>
              </a:solidFill>
            </a:endParaRPr>
          </a:p>
          <a:p>
            <a:pPr marL="0" lvl="0" indent="0" algn="l" rtl="0">
              <a:spcBef>
                <a:spcPts val="1600"/>
              </a:spcBef>
              <a:spcAft>
                <a:spcPts val="0"/>
              </a:spcAft>
              <a:buClr>
                <a:srgbClr val="000000"/>
              </a:buClr>
              <a:buSzPts val="1300"/>
              <a:buFont typeface="Arial"/>
              <a:buNone/>
            </a:pPr>
            <a:r>
              <a:rPr lang="en" sz="1900">
                <a:solidFill>
                  <a:srgbClr val="FF0000"/>
                </a:solidFill>
              </a:rPr>
              <a:t>J</a:t>
            </a:r>
            <a:endParaRPr sz="1900">
              <a:solidFill>
                <a:srgbClr val="FF0000"/>
              </a:solidFill>
            </a:endParaRPr>
          </a:p>
          <a:p>
            <a:pPr marL="0" lvl="0" indent="0" algn="l" rtl="0">
              <a:spcBef>
                <a:spcPts val="1600"/>
              </a:spcBef>
              <a:spcAft>
                <a:spcPts val="0"/>
              </a:spcAft>
              <a:buClr>
                <a:srgbClr val="000000"/>
              </a:buClr>
              <a:buSzPts val="1300"/>
              <a:buFont typeface="Arial"/>
              <a:buNone/>
            </a:pPr>
            <a:endParaRPr/>
          </a:p>
          <a:p>
            <a:pPr marL="0" lvl="0" indent="0" algn="l" rtl="0">
              <a:spcBef>
                <a:spcPts val="0"/>
              </a:spcBef>
              <a:spcAft>
                <a:spcPts val="1600"/>
              </a:spcAft>
              <a:buNone/>
            </a:pPr>
            <a:endParaRPr sz="1800"/>
          </a:p>
        </p:txBody>
      </p:sp>
      <p:pic>
        <p:nvPicPr>
          <p:cNvPr id="187" name="Google Shape;187;p19" title="Record (online-voice-recorder.com) (7).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title"/>
          </p:nvPr>
        </p:nvSpPr>
        <p:spPr>
          <a:xfrm>
            <a:off x="1297500" y="393750"/>
            <a:ext cx="70389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Correct Email Format</a:t>
            </a:r>
            <a:endParaRPr sz="2300"/>
          </a:p>
        </p:txBody>
      </p:sp>
      <p:sp>
        <p:nvSpPr>
          <p:cNvPr id="193" name="Google Shape;193;p20"/>
          <p:cNvSpPr txBox="1">
            <a:spLocks noGrp="1"/>
          </p:cNvSpPr>
          <p:nvPr>
            <p:ph type="body" idx="1"/>
          </p:nvPr>
        </p:nvSpPr>
        <p:spPr>
          <a:xfrm>
            <a:off x="1189875" y="876475"/>
            <a:ext cx="7038900" cy="397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Subject:  English 1301 2858 Research Paper Sources </a:t>
            </a:r>
            <a:endParaRPr sz="1800" dirty="0"/>
          </a:p>
          <a:p>
            <a:pPr marL="0" lvl="0" indent="0" algn="l" rtl="0">
              <a:spcBef>
                <a:spcPts val="1600"/>
              </a:spcBef>
              <a:spcAft>
                <a:spcPts val="0"/>
              </a:spcAft>
              <a:buNone/>
            </a:pPr>
            <a:r>
              <a:rPr lang="en" sz="1800" dirty="0"/>
              <a:t>Dear Professor James,</a:t>
            </a:r>
            <a:endParaRPr sz="1800" dirty="0"/>
          </a:p>
          <a:p>
            <a:pPr marL="0" lvl="0" indent="0" algn="l" rtl="0">
              <a:spcBef>
                <a:spcPts val="1600"/>
              </a:spcBef>
              <a:spcAft>
                <a:spcPts val="0"/>
              </a:spcAft>
              <a:buNone/>
            </a:pPr>
            <a:r>
              <a:rPr lang="en" sz="1800" dirty="0"/>
              <a:t>I am seeking clarification regarding the Research Paper assignment. How recent do my sources need to be? Also, are you looking for a specific kind of source,  such as journal, magazine, or newspaper articles? Thank you in advance.</a:t>
            </a:r>
            <a:endParaRPr sz="1800" dirty="0"/>
          </a:p>
          <a:p>
            <a:pPr marL="0" lvl="0" indent="0" algn="l" rtl="0">
              <a:spcBef>
                <a:spcPts val="1600"/>
              </a:spcBef>
              <a:spcAft>
                <a:spcPts val="0"/>
              </a:spcAft>
              <a:buNone/>
            </a:pPr>
            <a:r>
              <a:rPr lang="en" sz="1800" dirty="0"/>
              <a:t>Sincerely,</a:t>
            </a:r>
            <a:endParaRPr sz="1800" dirty="0"/>
          </a:p>
          <a:p>
            <a:pPr marL="0" lvl="0" indent="0" algn="l" rtl="0">
              <a:spcBef>
                <a:spcPts val="1600"/>
              </a:spcBef>
              <a:spcAft>
                <a:spcPts val="0"/>
              </a:spcAft>
              <a:buNone/>
            </a:pPr>
            <a:r>
              <a:rPr lang="en" sz="1800" dirty="0"/>
              <a:t>Jane Smith </a:t>
            </a:r>
          </a:p>
          <a:p>
            <a:pPr marL="0" lvl="0" indent="0" algn="l" rtl="0">
              <a:spcBef>
                <a:spcPts val="1600"/>
              </a:spcBef>
              <a:spcAft>
                <a:spcPts val="0"/>
              </a:spcAft>
              <a:buNone/>
            </a:pPr>
            <a:r>
              <a:rPr lang="en" sz="1500" dirty="0"/>
              <a:t>Student ID #0123456</a:t>
            </a:r>
            <a:endParaRPr sz="1500" dirty="0"/>
          </a:p>
          <a:p>
            <a:pPr marL="0" lvl="0" indent="0" algn="l" rtl="0">
              <a:spcBef>
                <a:spcPts val="1600"/>
              </a:spcBef>
              <a:spcAft>
                <a:spcPts val="1600"/>
              </a:spcAft>
              <a:buNone/>
            </a:pPr>
            <a:r>
              <a:rPr lang="en" sz="1800" dirty="0"/>
              <a:t> </a:t>
            </a:r>
            <a:endParaRPr sz="1800" dirty="0"/>
          </a:p>
        </p:txBody>
      </p:sp>
      <p:pic>
        <p:nvPicPr>
          <p:cNvPr id="194" name="Google Shape;194;p20" title="Record (online-voice-recorder.com) (8).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1"/>
          <p:cNvSpPr txBox="1">
            <a:spLocks noGrp="1"/>
          </p:cNvSpPr>
          <p:nvPr>
            <p:ph type="title"/>
          </p:nvPr>
        </p:nvSpPr>
        <p:spPr>
          <a:xfrm>
            <a:off x="1297500" y="393750"/>
            <a:ext cx="7038900" cy="4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Things to Remember </a:t>
            </a:r>
            <a:endParaRPr/>
          </a:p>
        </p:txBody>
      </p:sp>
      <p:sp>
        <p:nvSpPr>
          <p:cNvPr id="200" name="Google Shape;200;p21"/>
          <p:cNvSpPr txBox="1">
            <a:spLocks noGrp="1"/>
          </p:cNvSpPr>
          <p:nvPr>
            <p:ph type="body" idx="1"/>
          </p:nvPr>
        </p:nvSpPr>
        <p:spPr>
          <a:xfrm>
            <a:off x="1297500" y="892350"/>
            <a:ext cx="7038900" cy="358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t>- Always remember that your emails need to have a formal tone</a:t>
            </a:r>
            <a:endParaRPr sz="1900" dirty="0"/>
          </a:p>
          <a:p>
            <a:pPr marL="0" lvl="0" indent="0" algn="l" rtl="0">
              <a:spcBef>
                <a:spcPts val="1600"/>
              </a:spcBef>
              <a:spcAft>
                <a:spcPts val="0"/>
              </a:spcAft>
              <a:buNone/>
            </a:pPr>
            <a:r>
              <a:rPr lang="en" sz="1900" dirty="0"/>
              <a:t>-You are not emailing your best friend, you are emailing a professor or a faculty member</a:t>
            </a:r>
            <a:endParaRPr sz="1900" dirty="0"/>
          </a:p>
          <a:p>
            <a:pPr marL="0" lvl="0" indent="0" algn="l" rtl="0">
              <a:spcBef>
                <a:spcPts val="1600"/>
              </a:spcBef>
              <a:spcAft>
                <a:spcPts val="0"/>
              </a:spcAft>
              <a:buNone/>
            </a:pPr>
            <a:r>
              <a:rPr lang="en" sz="1900" dirty="0"/>
              <a:t>-Email Etiquette is something you will use for the rest of your life, NOT just in college</a:t>
            </a:r>
            <a:endParaRPr sz="1900" dirty="0"/>
          </a:p>
          <a:p>
            <a:pPr marL="0" lvl="0" indent="0" algn="l" rtl="0">
              <a:spcBef>
                <a:spcPts val="1600"/>
              </a:spcBef>
              <a:spcAft>
                <a:spcPts val="0"/>
              </a:spcAft>
              <a:buNone/>
            </a:pPr>
            <a:r>
              <a:rPr lang="en" sz="1900" dirty="0"/>
              <a:t>-Do not be afraid to contact your Professor </a:t>
            </a:r>
            <a:endParaRPr sz="1900" dirty="0"/>
          </a:p>
          <a:p>
            <a:pPr marL="0" lvl="0" indent="0" algn="l" rtl="0">
              <a:spcBef>
                <a:spcPts val="1600"/>
              </a:spcBef>
              <a:spcAft>
                <a:spcPts val="1600"/>
              </a:spcAft>
              <a:buNone/>
            </a:pPr>
            <a:r>
              <a:rPr lang="en" sz="1900" dirty="0"/>
              <a:t>  </a:t>
            </a:r>
            <a:endParaRPr sz="1900" dirty="0"/>
          </a:p>
        </p:txBody>
      </p:sp>
      <p:pic>
        <p:nvPicPr>
          <p:cNvPr id="201" name="Google Shape;201;p21"/>
          <p:cNvPicPr preferRelativeResize="0"/>
          <p:nvPr/>
        </p:nvPicPr>
        <p:blipFill>
          <a:blip r:embed="rId3">
            <a:alphaModFix/>
          </a:blip>
          <a:stretch>
            <a:fillRect/>
          </a:stretch>
        </p:blipFill>
        <p:spPr>
          <a:xfrm>
            <a:off x="2292875" y="3569475"/>
            <a:ext cx="4424650" cy="1512050"/>
          </a:xfrm>
          <a:prstGeom prst="rect">
            <a:avLst/>
          </a:prstGeom>
          <a:noFill/>
          <a:ln>
            <a:noFill/>
          </a:ln>
        </p:spPr>
      </p:pic>
      <p:pic>
        <p:nvPicPr>
          <p:cNvPr id="202" name="Google Shape;202;p21" title="Record (online-voice-recorder.com) (9).mp3">
            <a:hlinkClick r:id="rId4"/>
          </p:cNvPr>
          <p:cNvPicPr preferRelativeResize="0"/>
          <p:nvPr/>
        </p:nvPicPr>
        <p:blipFill>
          <a:blip r:embed="rId5">
            <a:alphaModFix/>
          </a:blip>
          <a:stretch>
            <a:fillRect/>
          </a:stretch>
        </p:blipFill>
        <p:spPr>
          <a:xfrm>
            <a:off x="152400" y="152400"/>
            <a:ext cx="457200" cy="45720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0327B77D4F174FB3832AD338DA650A" ma:contentTypeVersion="10" ma:contentTypeDescription="Create a new document." ma:contentTypeScope="" ma:versionID="3517bc096ba30f7c9c0e4e668e087e5f">
  <xsd:schema xmlns:xsd="http://www.w3.org/2001/XMLSchema" xmlns:xs="http://www.w3.org/2001/XMLSchema" xmlns:p="http://schemas.microsoft.com/office/2006/metadata/properties" xmlns:ns3="da10a8e4-5c7f-48fd-abe5-e95051bfc9fb" targetNamespace="http://schemas.microsoft.com/office/2006/metadata/properties" ma:root="true" ma:fieldsID="5afb7962363875c5e72bb068d10b846d" ns3:_="">
    <xsd:import namespace="da10a8e4-5c7f-48fd-abe5-e95051bfc9f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10a8e4-5c7f-48fd-abe5-e95051bfc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2D8EC7-89C2-4218-A3BF-BD73FC2A243F}">
  <ds:schemaRefs>
    <ds:schemaRef ds:uri="http://schemas.microsoft.com/sharepoint/v3/contenttype/forms"/>
  </ds:schemaRefs>
</ds:datastoreItem>
</file>

<file path=customXml/itemProps2.xml><?xml version="1.0" encoding="utf-8"?>
<ds:datastoreItem xmlns:ds="http://schemas.openxmlformats.org/officeDocument/2006/customXml" ds:itemID="{B9FB6403-26EF-4C5A-83C6-7223B0B84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10a8e4-5c7f-48fd-abe5-e95051bfc9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D88433-0533-4601-9921-B5E0C189F73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164</TotalTime>
  <Words>595</Words>
  <Application>Microsoft Office PowerPoint</Application>
  <PresentationFormat>On-screen Show (16:9)</PresentationFormat>
  <Paragraphs>64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Montserrat</vt:lpstr>
      <vt:lpstr>Lato</vt:lpstr>
      <vt:lpstr>Arial</vt:lpstr>
      <vt:lpstr>Focus</vt:lpstr>
      <vt:lpstr>Email Etiquette</vt:lpstr>
      <vt:lpstr>The Importance of Email Etiquette</vt:lpstr>
      <vt:lpstr>Do’s</vt:lpstr>
      <vt:lpstr>Do’s</vt:lpstr>
      <vt:lpstr>Don’ts</vt:lpstr>
      <vt:lpstr>D2L Email</vt:lpstr>
      <vt:lpstr>Wrong Email Format  </vt:lpstr>
      <vt:lpstr>Correct Email Format</vt:lpstr>
      <vt:lpstr>Important Things to Remember </vt:lpstr>
      <vt:lpstr>Correct Email Format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Email Etiquette</dc:title>
  <cp:lastModifiedBy>Jewkes, Leslie</cp:lastModifiedBy>
  <cp:revision>4</cp:revision>
  <dcterms:modified xsi:type="dcterms:W3CDTF">2021-05-04T22:59:03Z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0x010100320327B77D4F174FB3832AD338DA650A</vt:lpwstr>
  </property>
</Properties>
</file>